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7" r:id="rId8"/>
    <p:sldId id="366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A4669"/>
    <a:srgbClr val="FFFFFF"/>
    <a:srgbClr val="FF6600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27" autoAdjust="0"/>
    <p:restoredTop sz="96640" autoAdjust="0"/>
  </p:normalViewPr>
  <p:slideViewPr>
    <p:cSldViewPr snapToGrid="0">
      <p:cViewPr varScale="1">
        <p:scale>
          <a:sx n="120" d="100"/>
          <a:sy n="120" d="100"/>
        </p:scale>
        <p:origin x="77" y="12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4283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718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6688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9885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260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6919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SA3#106-e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E-Meeting, 14-25 February 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S3-22xxxx-dddd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924303" cy="2852737"/>
          </a:xfrm>
        </p:spPr>
        <p:txBody>
          <a:bodyPr/>
          <a:lstStyle/>
          <a:p>
            <a:pPr eaLnBrk="1" hangingPunct="1"/>
            <a:r>
              <a:rPr lang="en-GB" altLang="en-US" sz="4400" b="1" dirty="0" smtClean="0"/>
              <a:t>Security for Satellite Access and NTN</a:t>
            </a:r>
            <a:br>
              <a:rPr lang="en-GB" altLang="en-US" sz="4400" b="1" dirty="0" smtClean="0"/>
            </a:br>
            <a:endParaRPr lang="en-GB" altLang="en-US" sz="44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Xiaomi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Satellite/NTN related work in 3GPP</a:t>
            </a:r>
            <a:endParaRPr lang="en-GB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283316"/>
              </p:ext>
            </p:extLst>
          </p:nvPr>
        </p:nvGraphicFramePr>
        <p:xfrm>
          <a:off x="960783" y="1908314"/>
          <a:ext cx="10393016" cy="36923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3972">
                  <a:extLst>
                    <a:ext uri="{9D8B030D-6E8A-4147-A177-3AD203B41FA5}">
                      <a16:colId xmlns:a16="http://schemas.microsoft.com/office/drawing/2014/main" val="1673213339"/>
                    </a:ext>
                  </a:extLst>
                </a:gridCol>
                <a:gridCol w="3317753">
                  <a:extLst>
                    <a:ext uri="{9D8B030D-6E8A-4147-A177-3AD203B41FA5}">
                      <a16:colId xmlns:a16="http://schemas.microsoft.com/office/drawing/2014/main" val="4079638693"/>
                    </a:ext>
                  </a:extLst>
                </a:gridCol>
                <a:gridCol w="5901291">
                  <a:extLst>
                    <a:ext uri="{9D8B030D-6E8A-4147-A177-3AD203B41FA5}">
                      <a16:colId xmlns:a16="http://schemas.microsoft.com/office/drawing/2014/main" val="1170868504"/>
                    </a:ext>
                  </a:extLst>
                </a:gridCol>
              </a:tblGrid>
              <a:tr h="269185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b="1" i="1">
                          <a:effectLst/>
                        </a:rPr>
                        <a:t>Unique ID</a:t>
                      </a:r>
                      <a:endParaRPr lang="zh-CN" sz="1400" b="1" i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b="1" i="1">
                          <a:effectLst/>
                        </a:rPr>
                        <a:t>Title</a:t>
                      </a:r>
                      <a:endParaRPr lang="zh-CN" sz="1400" b="1" i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b="1" i="1" dirty="0">
                          <a:effectLst/>
                        </a:rPr>
                        <a:t>Nature of </a:t>
                      </a:r>
                      <a:r>
                        <a:rPr lang="en-GB" sz="1400" b="1" i="1" dirty="0" smtClean="0">
                          <a:effectLst/>
                        </a:rPr>
                        <a:t>Relationship</a:t>
                      </a:r>
                      <a:endParaRPr lang="zh-CN" sz="1400" b="1" i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0134950"/>
                  </a:ext>
                </a:extLst>
              </a:tr>
              <a:tr h="32053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770002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Study on using Satellite Access in 5G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SA1 </a:t>
                      </a:r>
                      <a:r>
                        <a:rPr lang="en-GB" sz="1400" dirty="0" smtClean="0">
                          <a:effectLst/>
                        </a:rPr>
                        <a:t>study </a:t>
                      </a:r>
                      <a:r>
                        <a:rPr lang="en-GB" sz="1400" dirty="0">
                          <a:effectLst/>
                        </a:rPr>
                        <a:t>item (Rel-16) on use cases and requirements for satellite access in 5G</a:t>
                      </a:r>
                      <a:endParaRPr lang="zh-CN" sz="16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0288915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800048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Stage 1 of 5GSAT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SA1 </a:t>
                      </a:r>
                      <a:r>
                        <a:rPr lang="en-GB" sz="1400" dirty="0" smtClean="0">
                          <a:effectLst/>
                        </a:rPr>
                        <a:t>work </a:t>
                      </a:r>
                      <a:r>
                        <a:rPr lang="en-GB" sz="1400" dirty="0">
                          <a:effectLst/>
                        </a:rPr>
                        <a:t>item (Rel-17) on service requirements of satellite access in 5G</a:t>
                      </a:r>
                      <a:endParaRPr lang="zh-CN" sz="16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93630"/>
                  </a:ext>
                </a:extLst>
              </a:tr>
              <a:tr h="31142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860010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Guidelines for Extra-territorial 5G Systems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SA1 </a:t>
                      </a:r>
                      <a:r>
                        <a:rPr lang="en-GB" sz="1400" dirty="0" smtClean="0">
                          <a:effectLst/>
                        </a:rPr>
                        <a:t>study </a:t>
                      </a:r>
                      <a:r>
                        <a:rPr lang="en-GB" sz="1400" dirty="0">
                          <a:effectLst/>
                        </a:rPr>
                        <a:t>item (Rel-18) on new regulatory requirements</a:t>
                      </a:r>
                      <a:endParaRPr lang="zh-CN" sz="16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3772681"/>
                  </a:ext>
                </a:extLst>
              </a:tr>
              <a:tr h="5383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890022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Study on vehicle-mounted relays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SA1 </a:t>
                      </a:r>
                      <a:r>
                        <a:rPr lang="en-GB" sz="1400" dirty="0" smtClean="0">
                          <a:effectLst/>
                        </a:rPr>
                        <a:t>study </a:t>
                      </a:r>
                      <a:r>
                        <a:rPr lang="en-GB" sz="1400" dirty="0">
                          <a:effectLst/>
                        </a:rPr>
                        <a:t>item (Rel-18) containing service requirements related to satellite access</a:t>
                      </a:r>
                      <a:endParaRPr lang="zh-CN" sz="16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644896"/>
                  </a:ext>
                </a:extLst>
              </a:tr>
              <a:tr h="5383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800026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Study on architecture aspects for using satellite access in 5G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SA2 study </a:t>
                      </a:r>
                      <a:r>
                        <a:rPr lang="en-GB" sz="1400" dirty="0">
                          <a:effectLst/>
                        </a:rPr>
                        <a:t>item (Rel-17) on architecture aspects for using satellite access in 5G </a:t>
                      </a:r>
                      <a:endParaRPr lang="zh-CN" sz="16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1565201"/>
                  </a:ext>
                </a:extLst>
              </a:tr>
              <a:tr h="5383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860005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(Stage 2 of) Integration of satellite components in the 5G architecture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SA2 work item (Rel-17) for integrating satellite systems in 5G architecture</a:t>
                      </a:r>
                      <a:endParaRPr lang="zh-CN" sz="16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094332"/>
                  </a:ext>
                </a:extLst>
              </a:tr>
              <a:tr h="31970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940074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Study on satellite access Phase 2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SA2 study item (Rel-18) on 5GC enhancement for satellite access Phase 2</a:t>
                      </a:r>
                      <a:endParaRPr lang="zh-CN" sz="1600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0514489"/>
                  </a:ext>
                </a:extLst>
              </a:tr>
              <a:tr h="5383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941006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NR NTN (Non-Terrestrial Networks) enhancements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RAN work item (Rel-18) on NR enhancements for satellite access</a:t>
                      </a:r>
                      <a:endParaRPr lang="zh-CN" sz="16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852768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SA2 </a:t>
            </a:r>
            <a:r>
              <a:rPr lang="en-GB" altLang="en-US" dirty="0"/>
              <a:t>R18 SID (SP-211651)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95239" cy="431391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en-US" dirty="0"/>
              <a:t> Study on 5GC enhancement for satellite access Phase </a:t>
            </a:r>
            <a:r>
              <a:rPr lang="en-US" altLang="en-US" dirty="0" smtClean="0"/>
              <a:t>2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en-US" i="1" dirty="0"/>
              <a:t>Architectural enhancements to support discontinuous coverage for mobility enhancement (e.g. paging enhancement</a:t>
            </a:r>
            <a:r>
              <a:rPr lang="en-US" altLang="en-US" i="1" dirty="0" smtClean="0"/>
              <a:t>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en-US" i="1" dirty="0"/>
              <a:t>Architectural enhancements considering prediction, awareness &amp; notification of UE wake-up time, power saving </a:t>
            </a:r>
            <a:r>
              <a:rPr lang="en-US" altLang="en-US" i="1" dirty="0" smtClean="0"/>
              <a:t>optimizations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en-US" dirty="0" smtClean="0"/>
              <a:t>Security considerations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en-US" dirty="0" smtClean="0">
                <a:solidFill>
                  <a:srgbClr val="0070C0"/>
                </a:solidFill>
              </a:rPr>
              <a:t>How to protect the potential new procedures/messages for mobility enhancement supporting discontinuous coverage</a:t>
            </a:r>
            <a:r>
              <a:rPr lang="en-US" altLang="en-US" dirty="0">
                <a:solidFill>
                  <a:srgbClr val="0070C0"/>
                </a:solidFill>
              </a:rPr>
              <a:t>?</a:t>
            </a:r>
            <a:r>
              <a:rPr lang="en-US" altLang="en-US" dirty="0" smtClean="0">
                <a:solidFill>
                  <a:srgbClr val="0070C0"/>
                </a:solidFill>
              </a:rPr>
              <a:t> </a:t>
            </a:r>
            <a:r>
              <a:rPr lang="en-US" altLang="en-US" dirty="0">
                <a:solidFill>
                  <a:srgbClr val="0070C0"/>
                </a:solidFill>
              </a:rPr>
              <a:t>W</a:t>
            </a:r>
            <a:r>
              <a:rPr lang="en-US" altLang="en-US" dirty="0" smtClean="0">
                <a:solidFill>
                  <a:srgbClr val="0070C0"/>
                </a:solidFill>
              </a:rPr>
              <a:t>ith existing security mechanisms or new security mechanisms?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en-US" dirty="0">
                <a:solidFill>
                  <a:srgbClr val="0070C0"/>
                </a:solidFill>
              </a:rPr>
              <a:t>How to handle the security context in the UE (regarding its validity) when it is not staying awake for the sake of power efficiency?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en-US" dirty="0" smtClean="0">
                <a:solidFill>
                  <a:srgbClr val="0070C0"/>
                </a:solidFill>
              </a:rPr>
              <a:t>How </a:t>
            </a:r>
            <a:r>
              <a:rPr lang="en-US" altLang="en-US" dirty="0">
                <a:solidFill>
                  <a:srgbClr val="0070C0"/>
                </a:solidFill>
              </a:rPr>
              <a:t>to handle the security context in the UE (regarding its validity) when </a:t>
            </a:r>
            <a:r>
              <a:rPr lang="en-US" altLang="en-US" dirty="0" smtClean="0">
                <a:solidFill>
                  <a:srgbClr val="0070C0"/>
                </a:solidFill>
              </a:rPr>
              <a:t>it </a:t>
            </a:r>
            <a:r>
              <a:rPr lang="en-US" altLang="en-US" dirty="0">
                <a:solidFill>
                  <a:srgbClr val="0070C0"/>
                </a:solidFill>
              </a:rPr>
              <a:t>is </a:t>
            </a:r>
            <a:r>
              <a:rPr lang="en-US" altLang="en-US" dirty="0">
                <a:solidFill>
                  <a:srgbClr val="0070C0"/>
                </a:solidFill>
              </a:rPr>
              <a:t>in intermittent coverage </a:t>
            </a:r>
            <a:r>
              <a:rPr lang="en-US" altLang="en-US" dirty="0" smtClean="0">
                <a:solidFill>
                  <a:srgbClr val="0070C0"/>
                </a:solidFill>
              </a:rPr>
              <a:t>(i.e. temporarily out of coverage </a:t>
            </a:r>
            <a:r>
              <a:rPr lang="en-US" altLang="en-US" dirty="0" smtClean="0">
                <a:solidFill>
                  <a:srgbClr val="0070C0"/>
                </a:solidFill>
              </a:rPr>
              <a:t>and then back </a:t>
            </a:r>
            <a:r>
              <a:rPr lang="en-US" altLang="en-US" dirty="0">
                <a:solidFill>
                  <a:srgbClr val="0070C0"/>
                </a:solidFill>
              </a:rPr>
              <a:t>in </a:t>
            </a:r>
            <a:r>
              <a:rPr lang="en-US" altLang="en-US" dirty="0" smtClean="0">
                <a:solidFill>
                  <a:srgbClr val="0070C0"/>
                </a:solidFill>
              </a:rPr>
              <a:t>coverage) due to loss </a:t>
            </a:r>
            <a:r>
              <a:rPr lang="en-US" altLang="en-US" dirty="0">
                <a:solidFill>
                  <a:srgbClr val="0070C0"/>
                </a:solidFill>
              </a:rPr>
              <a:t>of </a:t>
            </a:r>
            <a:r>
              <a:rPr lang="en-US" altLang="en-US" dirty="0" smtClean="0">
                <a:solidFill>
                  <a:srgbClr val="0070C0"/>
                </a:solidFill>
              </a:rPr>
              <a:t>satellites or </a:t>
            </a:r>
            <a:r>
              <a:rPr lang="en-US" altLang="en-US" dirty="0">
                <a:solidFill>
                  <a:srgbClr val="0070C0"/>
                </a:solidFill>
              </a:rPr>
              <a:t>different releases supported in a given constellation?</a:t>
            </a:r>
            <a:endParaRPr lang="en-US" altLang="en-US" dirty="0" smtClean="0">
              <a:solidFill>
                <a:srgbClr val="0070C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en-US" dirty="0" smtClean="0">
                <a:solidFill>
                  <a:srgbClr val="0070C0"/>
                </a:solidFill>
              </a:rPr>
              <a:t>How to protect the data stored </a:t>
            </a:r>
            <a:r>
              <a:rPr lang="en-US" altLang="en-US" dirty="0">
                <a:solidFill>
                  <a:srgbClr val="0070C0"/>
                </a:solidFill>
              </a:rPr>
              <a:t>and/or forwarded for UEs temporarily out of </a:t>
            </a:r>
            <a:r>
              <a:rPr lang="en-US" altLang="en-US" dirty="0" smtClean="0">
                <a:solidFill>
                  <a:srgbClr val="0070C0"/>
                </a:solidFill>
              </a:rPr>
              <a:t>coverage?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RAN </a:t>
            </a:r>
            <a:r>
              <a:rPr lang="en-GB" altLang="en-US" dirty="0"/>
              <a:t>R18 WID (RP-213690)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60242" cy="4351338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en-US" dirty="0"/>
              <a:t> NR NTN (Non-Terrestrial Networks) </a:t>
            </a:r>
            <a:r>
              <a:rPr lang="en-US" altLang="en-US" dirty="0" smtClean="0"/>
              <a:t>Enhancements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en-US" i="1" dirty="0"/>
              <a:t>4.1.3	Network verified UE </a:t>
            </a:r>
            <a:r>
              <a:rPr lang="en-US" altLang="en-US" i="1" dirty="0" smtClean="0"/>
              <a:t>location</a:t>
            </a: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en-US" i="1" dirty="0" smtClean="0"/>
              <a:t>Study </a:t>
            </a:r>
            <a:r>
              <a:rPr lang="en-US" altLang="en-US" i="1" dirty="0"/>
              <a:t>and evaluate, if needed, solutions for network to verify UE reported location </a:t>
            </a:r>
            <a:r>
              <a:rPr lang="en-US" altLang="en-US" i="1" dirty="0" smtClean="0"/>
              <a:t>information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en-US" dirty="0" smtClean="0"/>
              <a:t> Security considerations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en-US" dirty="0" smtClean="0"/>
              <a:t>UE location verification at the network is to ensure:</a:t>
            </a: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en-US" dirty="0" smtClean="0"/>
              <a:t>Authentic UE location information is not tampered by attackers during transmission</a:t>
            </a: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en-US" dirty="0"/>
              <a:t>O</a:t>
            </a:r>
            <a:r>
              <a:rPr lang="en-US" altLang="en-US" dirty="0" smtClean="0"/>
              <a:t>riginal information for positioning is not fabricated by a misbehaving UE</a:t>
            </a: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en-US" dirty="0" smtClean="0"/>
              <a:t>The UE </a:t>
            </a:r>
            <a:r>
              <a:rPr lang="en-US" altLang="en-US" dirty="0"/>
              <a:t>fabricating </a:t>
            </a:r>
            <a:r>
              <a:rPr lang="en-US" altLang="en-US" dirty="0" smtClean="0"/>
              <a:t>its information </a:t>
            </a:r>
            <a:r>
              <a:rPr lang="en-US" altLang="en-US" dirty="0"/>
              <a:t>for positioning </a:t>
            </a:r>
            <a:r>
              <a:rPr lang="en-US" altLang="en-US" dirty="0" smtClean="0"/>
              <a:t>cannot repudiate its misbehavior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à"/>
            </a:pPr>
            <a:r>
              <a:rPr lang="en-US" altLang="en-US" dirty="0" smtClean="0">
                <a:solidFill>
                  <a:srgbClr val="0070C0"/>
                </a:solidFill>
              </a:rPr>
              <a:t> </a:t>
            </a:r>
            <a:r>
              <a:rPr lang="en-US" altLang="en-US" smtClean="0">
                <a:solidFill>
                  <a:srgbClr val="0070C0"/>
                </a:solidFill>
              </a:rPr>
              <a:t>UE position </a:t>
            </a:r>
            <a:r>
              <a:rPr lang="en-US" altLang="en-US" dirty="0" smtClean="0">
                <a:solidFill>
                  <a:srgbClr val="0070C0"/>
                </a:solidFill>
              </a:rPr>
              <a:t>info is to be protected during transmission from the UE to the network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à"/>
            </a:pPr>
            <a:r>
              <a:rPr lang="en-US" altLang="en-US" dirty="0">
                <a:solidFill>
                  <a:srgbClr val="0070C0"/>
                </a:solidFill>
              </a:rPr>
              <a:t> </a:t>
            </a:r>
            <a:r>
              <a:rPr lang="en-US" altLang="en-US" dirty="0" smtClean="0">
                <a:solidFill>
                  <a:srgbClr val="0070C0"/>
                </a:solidFill>
              </a:rPr>
              <a:t>Is there a need for non-repudiation of the original position info from the UE?</a:t>
            </a:r>
          </a:p>
        </p:txBody>
      </p:sp>
    </p:spTree>
    <p:extLst>
      <p:ext uri="{BB962C8B-B14F-4D97-AF65-F5344CB8AC3E}">
        <p14:creationId xmlns:p14="http://schemas.microsoft.com/office/powerpoint/2010/main" val="59536834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Privacy Specific Issues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60242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dirty="0" smtClean="0"/>
              <a:t> Multiple LSs received from RAN1 and RAN2 with privacy concern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i="1" dirty="0" smtClean="0"/>
              <a:t>R1-2106332:</a:t>
            </a:r>
            <a:r>
              <a:rPr lang="en-US" altLang="en-US" i="1" dirty="0"/>
              <a:t>	</a:t>
            </a:r>
            <a:r>
              <a:rPr lang="en-US" altLang="en-US" i="1" dirty="0" smtClean="0">
                <a:sym typeface="Wingdings" panose="05000000000000000000" pitchFamily="2" charset="2"/>
              </a:rPr>
              <a:t>concerning </a:t>
            </a:r>
            <a:r>
              <a:rPr lang="en-US" altLang="en-US" i="1" dirty="0" smtClean="0">
                <a:sym typeface="Wingdings" panose="05000000000000000000" pitchFamily="2" charset="2"/>
              </a:rPr>
              <a:t>security </a:t>
            </a:r>
            <a:r>
              <a:rPr lang="en-US" altLang="en-US" i="1" dirty="0">
                <a:sym typeface="Wingdings" panose="05000000000000000000" pitchFamily="2" charset="2"/>
              </a:rPr>
              <a:t>issue of the </a:t>
            </a:r>
            <a:r>
              <a:rPr lang="en-US" altLang="en-US" i="1" dirty="0" err="1" smtClean="0">
                <a:sym typeface="Wingdings" panose="05000000000000000000" pitchFamily="2" charset="2"/>
              </a:rPr>
              <a:t>gNB</a:t>
            </a:r>
            <a:r>
              <a:rPr lang="en-US" altLang="en-US" i="1" dirty="0" smtClean="0">
                <a:sym typeface="Wingdings" panose="05000000000000000000" pitchFamily="2" charset="2"/>
              </a:rPr>
              <a:t>/NTN-GW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	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 In </a:t>
            </a: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the regions prohibiting broadcasting NTN-GW/</a:t>
            </a:r>
            <a:r>
              <a:rPr lang="en-US" alt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gNB</a:t>
            </a: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location, there are 	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security 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concerns.</a:t>
            </a:r>
            <a:endParaRPr lang="en-US" altLang="en-US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i="1" dirty="0" smtClean="0"/>
              <a:t>R2-2106543:</a:t>
            </a:r>
            <a:r>
              <a:rPr lang="en-US" altLang="en-US" i="1" dirty="0" smtClean="0">
                <a:sym typeface="Wingdings" panose="05000000000000000000" pitchFamily="2" charset="2"/>
              </a:rPr>
              <a:t>	concerning </a:t>
            </a:r>
            <a:r>
              <a:rPr lang="en-US" altLang="en-US" i="1" dirty="0" smtClean="0"/>
              <a:t>privacy issue of the UE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	 If a permanent/temporary ID (e.g. SUPI/IMSI, 5G GUTI) is sent together 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	with </a:t>
            </a: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UE location information, there could be a privacy issue</a:t>
            </a:r>
            <a:endParaRPr lang="en-US" altLang="en-US" dirty="0">
              <a:solidFill>
                <a:srgbClr val="0070C0"/>
              </a:solidFill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i="1" dirty="0" smtClean="0"/>
              <a:t>R2-2109199:</a:t>
            </a:r>
            <a:r>
              <a:rPr lang="en-US" altLang="en-US" i="1" dirty="0" smtClean="0">
                <a:sym typeface="Wingdings" panose="05000000000000000000" pitchFamily="2" charset="2"/>
              </a:rPr>
              <a:t>	concerning user consent for UE privacy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	 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a </a:t>
            </a: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NTN specific user consent 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is </a:t>
            </a: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needed before 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the </a:t>
            </a:r>
            <a:r>
              <a:rPr lang="en-US" alt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gNB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can configure the </a:t>
            </a:r>
            <a:r>
              <a:rPr lang="en-US" alt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UE 	to report </a:t>
            </a:r>
            <a:r>
              <a:rPr lang="en-US" altLang="en-US" dirty="0">
                <a:solidFill>
                  <a:srgbClr val="0070C0"/>
                </a:solidFill>
                <a:sym typeface="Wingdings" panose="05000000000000000000" pitchFamily="2" charset="2"/>
              </a:rPr>
              <a:t>its location information</a:t>
            </a:r>
            <a:endParaRPr lang="en-US" alt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09864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Proposals in SA3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8349"/>
            <a:ext cx="10581487" cy="413861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 smtClean="0"/>
              <a:t> Identify </a:t>
            </a:r>
            <a:r>
              <a:rPr lang="en-US" altLang="en-US" dirty="0"/>
              <a:t>security </a:t>
            </a:r>
            <a:r>
              <a:rPr lang="en-GB" altLang="zh-CN" dirty="0"/>
              <a:t>and privacy </a:t>
            </a:r>
            <a:r>
              <a:rPr lang="en-US" altLang="en-US" dirty="0" smtClean="0"/>
              <a:t>issues </a:t>
            </a:r>
            <a:r>
              <a:rPr lang="en-US" altLang="en-US" dirty="0"/>
              <a:t>and study </a:t>
            </a:r>
            <a:r>
              <a:rPr lang="en-US" altLang="en-US" dirty="0" smtClean="0"/>
              <a:t>solutions </a:t>
            </a:r>
            <a:r>
              <a:rPr lang="en-US" altLang="en-US" dirty="0"/>
              <a:t>for </a:t>
            </a:r>
            <a:r>
              <a:rPr lang="en-US" altLang="en-US" dirty="0" smtClean="0"/>
              <a:t>enhanced </a:t>
            </a:r>
            <a:r>
              <a:rPr lang="en-US" altLang="en-US" dirty="0"/>
              <a:t>architecture supporting discontinuous coverage with satellite </a:t>
            </a:r>
            <a:r>
              <a:rPr lang="en-US" altLang="en-US" dirty="0" smtClean="0"/>
              <a:t>access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 Identify security </a:t>
            </a:r>
            <a:r>
              <a:rPr lang="en-GB" altLang="zh-CN" dirty="0"/>
              <a:t>and privacy</a:t>
            </a:r>
            <a:r>
              <a:rPr lang="en-US" altLang="en-US" dirty="0" smtClean="0"/>
              <a:t> </a:t>
            </a:r>
            <a:r>
              <a:rPr lang="en-US" altLang="en-US" dirty="0"/>
              <a:t>issues and study </a:t>
            </a:r>
            <a:r>
              <a:rPr lang="en-US" altLang="en-US" dirty="0" smtClean="0"/>
              <a:t>solutions </a:t>
            </a:r>
            <a:r>
              <a:rPr lang="en-US" altLang="en-US" dirty="0"/>
              <a:t>for network verification of UE location information reported with satellite </a:t>
            </a:r>
            <a:r>
              <a:rPr lang="en-US" altLang="en-US" dirty="0" smtClean="0"/>
              <a:t>access</a:t>
            </a:r>
            <a:r>
              <a:rPr lang="en-GB" altLang="zh-CN" dirty="0"/>
              <a:t> during initial access or idle/connected mode</a:t>
            </a:r>
            <a:endParaRPr lang="en-US" altLang="en-US" dirty="0" smtClean="0"/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 </a:t>
            </a:r>
            <a:r>
              <a:rPr lang="en-US" altLang="en-US" dirty="0" smtClean="0"/>
              <a:t>Analyze privacy issues and study protection mechanisms (if needed) </a:t>
            </a:r>
            <a:r>
              <a:rPr lang="en-US" altLang="en-US" dirty="0"/>
              <a:t>for </a:t>
            </a:r>
            <a:r>
              <a:rPr lang="en-US" altLang="en-US" dirty="0" smtClean="0"/>
              <a:t>RAN </a:t>
            </a:r>
            <a:r>
              <a:rPr lang="en-US" altLang="en-US" dirty="0"/>
              <a:t>solutions utilizing </a:t>
            </a:r>
            <a:r>
              <a:rPr lang="en-US" altLang="en-US" dirty="0" smtClean="0"/>
              <a:t>the location </a:t>
            </a:r>
            <a:r>
              <a:rPr lang="en-US" altLang="en-US" dirty="0"/>
              <a:t>of the </a:t>
            </a:r>
            <a:r>
              <a:rPr lang="en-US" altLang="en-US" dirty="0" err="1" smtClean="0"/>
              <a:t>gNB</a:t>
            </a:r>
            <a:r>
              <a:rPr lang="en-US" altLang="en-US" dirty="0" smtClean="0"/>
              <a:t>/NTN-GW or the UE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280d8efa-eff2-4910-88d2-79ca146720c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6743</TotalTime>
  <Words>458</Words>
  <Application>Microsoft Office PowerPoint</Application>
  <PresentationFormat>宽屏</PresentationFormat>
  <Paragraphs>68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 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Security for Satellite Access and NTN </vt:lpstr>
      <vt:lpstr>Satellite/NTN related work in 3GPP</vt:lpstr>
      <vt:lpstr>SA2 R18 SID (SP-211651)</vt:lpstr>
      <vt:lpstr>RAN R18 WID (RP-213690)</vt:lpstr>
      <vt:lpstr>Privacy Specific Issues</vt:lpstr>
      <vt:lpstr>Proposals in SA3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</cp:lastModifiedBy>
  <cp:revision>669</cp:revision>
  <dcterms:created xsi:type="dcterms:W3CDTF">2010-02-05T13:52:04Z</dcterms:created>
  <dcterms:modified xsi:type="dcterms:W3CDTF">2022-02-07T10:29:42Z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CWM0c8a885d8afb4efaa61c6def8e71b978">
    <vt:lpwstr>CWM12PF4s6urkn8MtbH6euts6OQDZCw/uqFCvV2Hvw+Pyb3kJm2JF3WWkqxehpdfn7R6GEnpKDsuRxZVgvJvPlXyg==</vt:lpwstr>
  </property>
</Properties>
</file>